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835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TOC Project — Simple Turing Machine Simulator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9616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compact, educational Turing Machine simulator built in a single C++ file. This project makes theoretical computer science concepts tangible and interactive for students and educators.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77202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531280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Mentor: Dr. Jagdish Chakole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85358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BT23CSE023, BT23CSE026, BT23CSE037, BT23CSE046, BT23CSE053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89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TOC Project — Simple Turing Machine Simulator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7675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compact, educational Turing Machine simulator built in a single C++ file. This project makes theoretical computer science concepts tangible and interactive for students and educators.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6478548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Single File Design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8548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Complete simulator in tm.cpp - readable, maintainable, and easy to understand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10355937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Flexible Input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55937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 machines from built-in examples or custom .tm files like string_duplicate.tm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729526"/>
            <a:ext cx="7556421" cy="1461016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12" name="Text 9"/>
          <p:cNvSpPr/>
          <p:nvPr/>
        </p:nvSpPr>
        <p:spPr>
          <a:xfrm>
            <a:off x="6478548" y="5927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Interactive Modes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78548" y="6357104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Step through execution one transition at a time or run automatically to completion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89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TOC Project — Simple Turing Machine Simulator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7675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compact, educational Turing Machine simulator built in a single C++ file. This project makes theoretical computer science concepts tangible and interactive for students and educators.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6478548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Single File Design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8548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Complete simulator in tm.cpp - readable, maintainable, and easy to understand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10355937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Flexible Input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55937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 machines from built-in examples or custom .tm files like string_duplicate.tm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729526"/>
            <a:ext cx="7556421" cy="1461016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12" name="Text 9"/>
          <p:cNvSpPr/>
          <p:nvPr/>
        </p:nvSpPr>
        <p:spPr>
          <a:xfrm>
            <a:off x="6478548" y="5927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Interactive Modes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78548" y="6357104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Step through execution one transition at a time or run automatically to completion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89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TOC Project — Simple Turing Machine Simulator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7675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compact, educational Turing Machine simulator built in a single C++ file. This project makes theoretical computer science concepts tangible and interactive for students and educators.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6478548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Single File Design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8548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Complete simulator in tm.cpp - readable, maintainable, and easy to understand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10355937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Flexible Input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55937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 machines from built-in examples or custom .tm files like string_duplicate.tm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729526"/>
            <a:ext cx="7556421" cy="1461016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12" name="Text 9"/>
          <p:cNvSpPr/>
          <p:nvPr/>
        </p:nvSpPr>
        <p:spPr>
          <a:xfrm>
            <a:off x="6478548" y="5927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Interactive Modes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78548" y="6357104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Step through execution one transition at a time or run automatically to completion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89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TOC Project — Simple Turing Machine Simulator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7675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compact, educational Turing Machine simulator built in a single C++ file. This project makes theoretical computer science concepts tangible and interactive for students and educators.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6478548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Single File Design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8548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Complete simulator in tm.cpp - readable, maintainable, and easy to understand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10355937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Flexible Input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55937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 machines from built-in examples or custom .tm files like string_duplicate.tm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729526"/>
            <a:ext cx="7556421" cy="1461016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12" name="Text 9"/>
          <p:cNvSpPr/>
          <p:nvPr/>
        </p:nvSpPr>
        <p:spPr>
          <a:xfrm>
            <a:off x="6478548" y="5927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Interactive Modes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78548" y="6357104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Step through execution one transition at a time or run automatically to completion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010" y="580787"/>
            <a:ext cx="4396026" cy="51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Goals and Motivation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4010" y="1483876"/>
            <a:ext cx="7833836" cy="784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project bridges the gap between theoretical computer science and hands-on learning. By providing an approachable, interactive platform, students can experiment with Turing Machines without getting lost in implementation complexity.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54010" y="2415302"/>
            <a:ext cx="7833836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human-readable .tm file format enables easy sharing and collaboration, while the dual-mode execution supports both detailed inspection and automated testing workflows.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4326" y="1520666"/>
            <a:ext cx="3155752" cy="31557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94326" y="4860250"/>
            <a:ext cx="508956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10" y="5452586"/>
            <a:ext cx="408742" cy="4087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4010" y="6065639"/>
            <a:ext cx="204370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Educational Focus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54010" y="6419136"/>
            <a:ext cx="4304586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Make Turing Machines approachable and playable for students exploring computational theory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2907" y="5452586"/>
            <a:ext cx="408742" cy="4087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62907" y="6065639"/>
            <a:ext cx="204370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Clear Format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162907" y="6419136"/>
            <a:ext cx="4304586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Provide a standardized .tm format for sharing and documenting machine definitions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1804" y="5452586"/>
            <a:ext cx="408742" cy="4087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71804" y="6065639"/>
            <a:ext cx="204370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Flexible Execution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9671804" y="6419136"/>
            <a:ext cx="4304586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Offer both interactive stepping for learning and automated runs for comprehensive testing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654010" y="7125891"/>
            <a:ext cx="13322379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sparse tape implementation efficiently handles machines with large-index head movements, while explicit implicit-reject behavior on missing transitions ensures predictable execution.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5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318" y="2548057"/>
            <a:ext cx="5526524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Implementation Highlights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35318" y="3282553"/>
            <a:ext cx="158829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35318" y="3529489"/>
            <a:ext cx="6600468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635318" y="3654623"/>
            <a:ext cx="2405658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Single-File Architecture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35318" y="3998119"/>
            <a:ext cx="66004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Complete C++17 implementation in tm.cpp with readable parser and simulator logic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394615" y="3282553"/>
            <a:ext cx="158829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394615" y="3529489"/>
            <a:ext cx="6600468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7394615" y="3654623"/>
            <a:ext cx="21358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Efficient Sparse Tape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394615" y="3998119"/>
            <a:ext cx="660046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Uses unordered_map&lt;long long, char&gt; to store only non-blank cells, enabling efficient memory usage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35318" y="4784169"/>
            <a:ext cx="158829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35318" y="5031105"/>
            <a:ext cx="6600468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635318" y="5156240"/>
            <a:ext cx="198560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Simple Parser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35318" y="5499735"/>
            <a:ext cx="66004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Parses .tm files with clear headers (states, start, accept, reject) and delta transitions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394615" y="4784169"/>
            <a:ext cx="158829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7394615" y="5031105"/>
            <a:ext cx="6600468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8" name="Text 15"/>
          <p:cNvSpPr/>
          <p:nvPr/>
        </p:nvSpPr>
        <p:spPr>
          <a:xfrm>
            <a:off x="7394615" y="5156240"/>
            <a:ext cx="198560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Runtime Features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394615" y="5499735"/>
            <a:ext cx="66004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Includes pretty() visualization, last rule display, and configurable step cap support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35318" y="6051471"/>
            <a:ext cx="13359765" cy="928926"/>
          </a:xfrm>
          <a:prstGeom prst="roundRect">
            <a:avLst>
              <a:gd name="adj" fmla="val 2565"/>
            </a:avLst>
          </a:prstGeom>
          <a:solidFill>
            <a:srgbClr val="372015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7" y="6301383"/>
            <a:ext cx="198477" cy="158829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1151453" y="6249948"/>
            <a:ext cx="126848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Key Data Structures: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The Rule structure captures state transitions, while the TM structure maintains machine configuration. The delta map efficiently looks up transitions based on current state and tape symbol.</a:t>
            </a:r>
            <a:endParaRPr lang="en-US" sz="1250" dirty="0"/>
          </a:p>
        </p:txBody>
      </p:sp>
      <p:sp>
        <p:nvSpPr>
          <p:cNvPr id="23" name="Text 19"/>
          <p:cNvSpPr/>
          <p:nvPr/>
        </p:nvSpPr>
        <p:spPr>
          <a:xfrm>
            <a:off x="635318" y="7158990"/>
            <a:ext cx="1335976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sparse tape design is particularly elegant—it simplifies memory management and allows the head to move to arbitrarily large indices without pre-allocating massive arrays.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768" y="453509"/>
            <a:ext cx="4664750" cy="515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Build &amp; Run Examples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68" y="1215866"/>
            <a:ext cx="824270" cy="1283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4820" y="1380649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Build with g++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7134820" y="1823561"/>
            <a:ext cx="6836212" cy="511016"/>
          </a:xfrm>
          <a:prstGeom prst="roundRect">
            <a:avLst>
              <a:gd name="adj" fmla="val 4839"/>
            </a:avLst>
          </a:prstGeom>
          <a:solidFill>
            <a:srgbClr val="4D3F41"/>
          </a:solidFill>
          <a:ln/>
        </p:spPr>
      </p:sp>
      <p:sp>
        <p:nvSpPr>
          <p:cNvPr id="7" name="Shape 3"/>
          <p:cNvSpPr/>
          <p:nvPr/>
        </p:nvSpPr>
        <p:spPr>
          <a:xfrm>
            <a:off x="7126605" y="1823561"/>
            <a:ext cx="6852642" cy="511016"/>
          </a:xfrm>
          <a:prstGeom prst="roundRect">
            <a:avLst>
              <a:gd name="adj" fmla="val 4839"/>
            </a:avLst>
          </a:prstGeom>
          <a:solidFill>
            <a:srgbClr val="4D3F41"/>
          </a:solidFill>
          <a:ln/>
        </p:spPr>
      </p:sp>
      <p:sp>
        <p:nvSpPr>
          <p:cNvPr id="8" name="Text 4"/>
          <p:cNvSpPr/>
          <p:nvPr/>
        </p:nvSpPr>
        <p:spPr>
          <a:xfrm>
            <a:off x="7291388" y="1947148"/>
            <a:ext cx="652307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g++ -std=c++17 -O2 tm.cpp -o tm.exe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68" y="2499360"/>
            <a:ext cx="824270" cy="1283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34820" y="2664143"/>
            <a:ext cx="224051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Run Built-in Example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7134820" y="3107055"/>
            <a:ext cx="6836212" cy="511016"/>
          </a:xfrm>
          <a:prstGeom prst="roundRect">
            <a:avLst>
              <a:gd name="adj" fmla="val 4839"/>
            </a:avLst>
          </a:prstGeom>
          <a:solidFill>
            <a:srgbClr val="4D3F41"/>
          </a:solidFill>
          <a:ln/>
        </p:spPr>
      </p:sp>
      <p:sp>
        <p:nvSpPr>
          <p:cNvPr id="12" name="Shape 7"/>
          <p:cNvSpPr/>
          <p:nvPr/>
        </p:nvSpPr>
        <p:spPr>
          <a:xfrm>
            <a:off x="7126605" y="3107055"/>
            <a:ext cx="6852642" cy="511016"/>
          </a:xfrm>
          <a:prstGeom prst="roundRect">
            <a:avLst>
              <a:gd name="adj" fmla="val 4839"/>
            </a:avLst>
          </a:prstGeom>
          <a:solidFill>
            <a:srgbClr val="4D3F41"/>
          </a:solidFill>
          <a:ln/>
        </p:spPr>
      </p:sp>
      <p:sp>
        <p:nvSpPr>
          <p:cNvPr id="13" name="Text 8"/>
          <p:cNvSpPr/>
          <p:nvPr/>
        </p:nvSpPr>
        <p:spPr>
          <a:xfrm>
            <a:off x="7291388" y="3230642"/>
            <a:ext cx="652307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./tm.exe --example binary_incrementer --input 101 --run</a:t>
            </a:r>
            <a:endParaRPr lang="en-US" sz="12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768" y="3782854"/>
            <a:ext cx="824270" cy="12834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34820" y="3947636"/>
            <a:ext cx="2128242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Run Custom .tm File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134820" y="4390549"/>
            <a:ext cx="6836212" cy="511016"/>
          </a:xfrm>
          <a:prstGeom prst="roundRect">
            <a:avLst>
              <a:gd name="adj" fmla="val 4839"/>
            </a:avLst>
          </a:prstGeom>
          <a:solidFill>
            <a:srgbClr val="4D3F41"/>
          </a:solidFill>
          <a:ln/>
        </p:spPr>
      </p:sp>
      <p:sp>
        <p:nvSpPr>
          <p:cNvPr id="17" name="Shape 11"/>
          <p:cNvSpPr/>
          <p:nvPr/>
        </p:nvSpPr>
        <p:spPr>
          <a:xfrm>
            <a:off x="7126605" y="4390549"/>
            <a:ext cx="6852642" cy="511016"/>
          </a:xfrm>
          <a:prstGeom prst="roundRect">
            <a:avLst>
              <a:gd name="adj" fmla="val 4839"/>
            </a:avLst>
          </a:prstGeom>
          <a:solidFill>
            <a:srgbClr val="4D3F41"/>
          </a:solidFill>
          <a:ln/>
        </p:spPr>
      </p:sp>
      <p:sp>
        <p:nvSpPr>
          <p:cNvPr id="18" name="Text 12"/>
          <p:cNvSpPr/>
          <p:nvPr/>
        </p:nvSpPr>
        <p:spPr>
          <a:xfrm>
            <a:off x="7291388" y="4514136"/>
            <a:ext cx="652307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./tm.exe --file string_duplicate.tm --input ab --run</a:t>
            </a:r>
            <a:endParaRPr lang="en-US" sz="12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768" y="5066348"/>
            <a:ext cx="824270" cy="173271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134820" y="5231130"/>
            <a:ext cx="2285167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Interactive Step Mode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7134820" y="5674042"/>
            <a:ext cx="6836212" cy="511016"/>
          </a:xfrm>
          <a:prstGeom prst="roundRect">
            <a:avLst>
              <a:gd name="adj" fmla="val 4839"/>
            </a:avLst>
          </a:prstGeom>
          <a:solidFill>
            <a:srgbClr val="4D3F41"/>
          </a:solidFill>
          <a:ln/>
        </p:spPr>
      </p:sp>
      <p:sp>
        <p:nvSpPr>
          <p:cNvPr id="22" name="Shape 15"/>
          <p:cNvSpPr/>
          <p:nvPr/>
        </p:nvSpPr>
        <p:spPr>
          <a:xfrm>
            <a:off x="7126605" y="5674042"/>
            <a:ext cx="6852642" cy="511016"/>
          </a:xfrm>
          <a:prstGeom prst="roundRect">
            <a:avLst>
              <a:gd name="adj" fmla="val 4839"/>
            </a:avLst>
          </a:prstGeom>
          <a:solidFill>
            <a:srgbClr val="4D3F41"/>
          </a:solidFill>
          <a:ln/>
        </p:spPr>
      </p:sp>
      <p:sp>
        <p:nvSpPr>
          <p:cNvPr id="23" name="Text 16"/>
          <p:cNvSpPr/>
          <p:nvPr/>
        </p:nvSpPr>
        <p:spPr>
          <a:xfrm>
            <a:off x="7291388" y="5797629"/>
            <a:ext cx="652307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./tm.exe --example anbn --input aabb --step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7134820" y="6370439"/>
            <a:ext cx="6836212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Press Enter to advance one step at a time</a:t>
            </a:r>
            <a:endParaRPr lang="en-US" sz="1250" dirty="0"/>
          </a:p>
        </p:txBody>
      </p:sp>
      <p:sp>
        <p:nvSpPr>
          <p:cNvPr id="25" name="Text 18"/>
          <p:cNvSpPr/>
          <p:nvPr/>
        </p:nvSpPr>
        <p:spPr>
          <a:xfrm>
            <a:off x="6145768" y="6984444"/>
            <a:ext cx="7825264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Git Bash works seamlessly with g++ builds. For MSVC users, remember to use the Developer Command Prompt. The typical workflow is straightforward: build the executable, run an example, and inspect the pretty() output to visualize tape evolution.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072" y="395407"/>
            <a:ext cx="5896689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Example Machines &amp; Demo Plan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5072" y="1203960"/>
            <a:ext cx="215693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Included Examples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75072" y="1617345"/>
            <a:ext cx="65647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string_reversal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- reverse the input string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75072" y="1897618"/>
            <a:ext cx="65647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palindrome_nosep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- Checks palindromes w/o seperator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5072" y="2177891"/>
            <a:ext cx="65647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anbn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- Recognizes a^n b^n language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5072" y="2458164"/>
            <a:ext cx="65647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unary_add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- Performs unary addition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75072" y="2738437"/>
            <a:ext cx="65647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non_halting_right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- Demonstrates infinite loops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75072" y="3018711"/>
            <a:ext cx="65647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string_duplicate.tm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- Duplicates input string</a:t>
            </a:r>
            <a:endParaRPr lang="en-US" sz="11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199" y="1221938"/>
            <a:ext cx="2574608" cy="257460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75072" y="4173855"/>
            <a:ext cx="3767018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Live Demo Sequence (2-3 minutes)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575072" y="5775127"/>
            <a:ext cx="13480256" cy="15240"/>
          </a:xfrm>
          <a:prstGeom prst="roundRect">
            <a:avLst>
              <a:gd name="adj" fmla="val 141533"/>
            </a:avLst>
          </a:prstGeom>
          <a:solidFill>
            <a:srgbClr val="786A6C"/>
          </a:solidFill>
          <a:ln/>
        </p:spPr>
      </p:sp>
      <p:sp>
        <p:nvSpPr>
          <p:cNvPr id="13" name="Shape 10"/>
          <p:cNvSpPr/>
          <p:nvPr/>
        </p:nvSpPr>
        <p:spPr>
          <a:xfrm>
            <a:off x="3892391" y="5343823"/>
            <a:ext cx="15240" cy="431363"/>
          </a:xfrm>
          <a:prstGeom prst="roundRect">
            <a:avLst>
              <a:gd name="adj" fmla="val 141533"/>
            </a:avLst>
          </a:prstGeom>
          <a:solidFill>
            <a:srgbClr val="786A6C"/>
          </a:solidFill>
          <a:ln/>
        </p:spPr>
      </p:sp>
      <p:sp>
        <p:nvSpPr>
          <p:cNvPr id="14" name="Shape 11"/>
          <p:cNvSpPr/>
          <p:nvPr/>
        </p:nvSpPr>
        <p:spPr>
          <a:xfrm>
            <a:off x="3738324" y="5613380"/>
            <a:ext cx="323493" cy="323493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</p:sp>
      <p:sp>
        <p:nvSpPr>
          <p:cNvPr id="15" name="Text 12"/>
          <p:cNvSpPr/>
          <p:nvPr/>
        </p:nvSpPr>
        <p:spPr>
          <a:xfrm>
            <a:off x="3792200" y="5640288"/>
            <a:ext cx="215622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3001447" y="4659154"/>
            <a:ext cx="1797368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Binary Increment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18780" y="4970026"/>
            <a:ext cx="636281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Quick demonstration showing accept state with simple binary addition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7307342" y="5775067"/>
            <a:ext cx="15240" cy="431363"/>
          </a:xfrm>
          <a:prstGeom prst="roundRect">
            <a:avLst>
              <a:gd name="adj" fmla="val 141533"/>
            </a:avLst>
          </a:prstGeom>
          <a:solidFill>
            <a:srgbClr val="786A6C"/>
          </a:solidFill>
          <a:ln/>
        </p:spPr>
      </p:sp>
      <p:sp>
        <p:nvSpPr>
          <p:cNvPr id="19" name="Shape 16"/>
          <p:cNvSpPr/>
          <p:nvPr/>
        </p:nvSpPr>
        <p:spPr>
          <a:xfrm>
            <a:off x="7153275" y="5613380"/>
            <a:ext cx="323493" cy="323493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</p:sp>
      <p:sp>
        <p:nvSpPr>
          <p:cNvPr id="20" name="Text 17"/>
          <p:cNvSpPr/>
          <p:nvPr/>
        </p:nvSpPr>
        <p:spPr>
          <a:xfrm>
            <a:off x="7207151" y="5640288"/>
            <a:ext cx="215622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416397" y="6350198"/>
            <a:ext cx="1797368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String Duplicate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4133731" y="6661071"/>
            <a:ext cx="636281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Illustrate tape extension and complex state transitions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10722412" y="5343823"/>
            <a:ext cx="15240" cy="431363"/>
          </a:xfrm>
          <a:prstGeom prst="roundRect">
            <a:avLst>
              <a:gd name="adj" fmla="val 141533"/>
            </a:avLst>
          </a:prstGeom>
          <a:solidFill>
            <a:srgbClr val="786A6C"/>
          </a:solidFill>
          <a:ln/>
        </p:spPr>
      </p:sp>
      <p:sp>
        <p:nvSpPr>
          <p:cNvPr id="24" name="Shape 21"/>
          <p:cNvSpPr/>
          <p:nvPr/>
        </p:nvSpPr>
        <p:spPr>
          <a:xfrm>
            <a:off x="10568345" y="5613380"/>
            <a:ext cx="323493" cy="323493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</p:sp>
      <p:sp>
        <p:nvSpPr>
          <p:cNvPr id="25" name="Text 22"/>
          <p:cNvSpPr/>
          <p:nvPr/>
        </p:nvSpPr>
        <p:spPr>
          <a:xfrm>
            <a:off x="10622220" y="5640288"/>
            <a:ext cx="215622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9672280" y="4659154"/>
            <a:ext cx="2115622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Interactive Palindrome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7548682" y="4970026"/>
            <a:ext cx="636293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Step-by-step execution showing marking and head movement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790694" y="7214473"/>
            <a:ext cx="13264634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Expected Observations: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Watch tape evolution in real-time, observe marking strategies, see implicit reject behavior on invalid inputs, and understand non-halting behavior with step cap protection.</a:t>
            </a:r>
            <a:endParaRPr lang="en-US" sz="1100" dirty="0"/>
          </a:p>
        </p:txBody>
      </p:sp>
      <p:sp>
        <p:nvSpPr>
          <p:cNvPr id="29" name="Shape 26"/>
          <p:cNvSpPr/>
          <p:nvPr/>
        </p:nvSpPr>
        <p:spPr>
          <a:xfrm>
            <a:off x="575072" y="7052786"/>
            <a:ext cx="15240" cy="783431"/>
          </a:xfrm>
          <a:prstGeom prst="rect">
            <a:avLst/>
          </a:prstGeom>
          <a:solidFill>
            <a:srgbClr val="E2C2B3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740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690" y="2175034"/>
            <a:ext cx="4311610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Next Steps &amp; Repository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567690" y="2831425"/>
            <a:ext cx="6676549" cy="1075253"/>
          </a:xfrm>
          <a:prstGeom prst="roundRect">
            <a:avLst>
              <a:gd name="adj" fmla="val 6803"/>
            </a:avLst>
          </a:prstGeom>
          <a:solidFill>
            <a:srgbClr val="403234"/>
          </a:solidFill>
          <a:ln w="15240">
            <a:solidFill>
              <a:srgbClr val="E2C2B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52450" y="2831425"/>
            <a:ext cx="60960" cy="1075253"/>
          </a:xfrm>
          <a:prstGeom prst="roundRect">
            <a:avLst>
              <a:gd name="adj" fmla="val 34923"/>
            </a:avLst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770573" y="2988588"/>
            <a:ext cx="2234684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Expand Example Library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70573" y="3295412"/>
            <a:ext cx="6316504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Add more .tm examples covering additional computational patterns and create comprehensive test suites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7386161" y="2831425"/>
            <a:ext cx="6676549" cy="1075253"/>
          </a:xfrm>
          <a:prstGeom prst="roundRect">
            <a:avLst>
              <a:gd name="adj" fmla="val 6803"/>
            </a:avLst>
          </a:prstGeom>
          <a:solidFill>
            <a:srgbClr val="403234"/>
          </a:solidFill>
          <a:ln w="15240">
            <a:solidFill>
              <a:srgbClr val="E2C2B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70921" y="2831425"/>
            <a:ext cx="60960" cy="1075253"/>
          </a:xfrm>
          <a:prstGeom prst="roundRect">
            <a:avLst>
              <a:gd name="adj" fmla="val 34923"/>
            </a:avLst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7589044" y="2988588"/>
            <a:ext cx="2040255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Implement CI Pipeline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589044" y="3295412"/>
            <a:ext cx="6316504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Set up continuous integration to automatically compile and run smoke tests on all examples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567690" y="4048601"/>
            <a:ext cx="6676549" cy="1075253"/>
          </a:xfrm>
          <a:prstGeom prst="roundRect">
            <a:avLst>
              <a:gd name="adj" fmla="val 6803"/>
            </a:avLst>
          </a:prstGeom>
          <a:solidFill>
            <a:srgbClr val="403234"/>
          </a:solidFill>
          <a:ln w="15240">
            <a:solidFill>
              <a:srgbClr val="E2C2B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52450" y="4048601"/>
            <a:ext cx="60960" cy="1075253"/>
          </a:xfrm>
          <a:prstGeom prst="roundRect">
            <a:avLst>
              <a:gd name="adj" fmla="val 34923"/>
            </a:avLst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770573" y="4205764"/>
            <a:ext cx="1886307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Repository Structure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70573" y="4512588"/>
            <a:ext cx="6316504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Project root contains tm.cpp, multiple .tm example files, and comprehensive README.md documentation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7386161" y="4048601"/>
            <a:ext cx="6676549" cy="1075253"/>
          </a:xfrm>
          <a:prstGeom prst="roundRect">
            <a:avLst>
              <a:gd name="adj" fmla="val 6803"/>
            </a:avLst>
          </a:prstGeom>
          <a:solidFill>
            <a:srgbClr val="403234"/>
          </a:solidFill>
          <a:ln w="15240">
            <a:solidFill>
              <a:srgbClr val="E2C2B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70921" y="4048601"/>
            <a:ext cx="60960" cy="1075253"/>
          </a:xfrm>
          <a:prstGeom prst="roundRect">
            <a:avLst>
              <a:gd name="adj" fmla="val 34923"/>
            </a:avLst>
          </a:prstGeom>
          <a:solidFill>
            <a:srgbClr val="E2C2B3"/>
          </a:solidFill>
          <a:ln/>
        </p:spPr>
      </p:sp>
      <p:sp>
        <p:nvSpPr>
          <p:cNvPr id="18" name="Text 15"/>
          <p:cNvSpPr/>
          <p:nvPr/>
        </p:nvSpPr>
        <p:spPr>
          <a:xfrm>
            <a:off x="7589044" y="4205764"/>
            <a:ext cx="2379940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Community Contributions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7589044" y="4512588"/>
            <a:ext cx="631650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Open issues or submit pull requests to add new machines, features, or improvements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67690" y="5425440"/>
            <a:ext cx="239470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Enhancements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567690" y="5833467"/>
            <a:ext cx="8650486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Consider developing an automated test harness for regression testing or building a lightweight web UI for browser-based interaction. These additions would make the simulator even more accessible to students and educators worldwide.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567690" y="6415207"/>
            <a:ext cx="8650486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For detailed usage instructions, machine format specifications, and contribution guidelines, refer to the README.md in the repository.</a:t>
            </a:r>
            <a:endParaRPr lang="en-US" sz="1100" dirty="0"/>
          </a:p>
        </p:txBody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030" y="5443180"/>
            <a:ext cx="2225754" cy="22257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89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TOC Project — Simple Turing Machine Simulator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7675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compact, educational Turing Machine simulator built in a single C++ file. This project makes theoretical computer science concepts tangible and interactive for students and educators.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6478548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Single File Design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8548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Complete simulator in tm.cpp - readable, maintainable, and easy to understand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10355937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Flexible Input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55937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 machines from built-in examples or custom .tm files like string_duplicate.tm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729526"/>
            <a:ext cx="7556421" cy="1461016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12" name="Text 9"/>
          <p:cNvSpPr/>
          <p:nvPr/>
        </p:nvSpPr>
        <p:spPr>
          <a:xfrm>
            <a:off x="6478548" y="5927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Interactive Modes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78548" y="6357104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Step through execution one transition at a time or run automatically to completion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89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TOC Project — Simple Turing Machine Simulator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7675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compact, educational Turing Machine simulator built in a single C++ file. This project makes theoretical computer science concepts tangible and interactive for students and educators.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6478548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Single File Design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8548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Complete simulator in tm.cpp - readable, maintainable, and easy to understand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10355937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Flexible Input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55937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 machines from built-in examples or custom .tm files like string_duplicate.tm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729526"/>
            <a:ext cx="7556421" cy="1461016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12" name="Text 9"/>
          <p:cNvSpPr/>
          <p:nvPr/>
        </p:nvSpPr>
        <p:spPr>
          <a:xfrm>
            <a:off x="6478548" y="5927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Interactive Modes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78548" y="6357104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Step through execution one transition at a time or run automatically to completion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2025-11-14T12:02:51Z</dcterms:created>
  <dcterms:modified xsi:type="dcterms:W3CDTF">2025-11-14T12:02:51Z</dcterms:modified>
</cp:coreProperties>
</file>